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5" r:id="rId5"/>
    <p:sldId id="266" r:id="rId6"/>
    <p:sldId id="267" r:id="rId7"/>
    <p:sldId id="268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 rot="21397064">
            <a:off x="1992876" y="3214317"/>
            <a:ext cx="5944313" cy="200520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uk-UA" sz="2400" b="1" dirty="0" smtClean="0"/>
              <a:t>Проблемне питання : Формування </a:t>
            </a:r>
            <a:r>
              <a:rPr lang="uk-UA" sz="2400" b="1" dirty="0" smtClean="0"/>
              <a:t>та вдосконалення професійної компетентності творчого вчителя як умова забезпечення розвитку обдарованої особистості</a:t>
            </a:r>
            <a:endParaRPr lang="uk-UA" sz="2400" dirty="0" smtClean="0"/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21400781">
            <a:off x="1635493" y="1517729"/>
            <a:ext cx="6150863" cy="1383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err="1" smtClean="0">
                <a:solidFill>
                  <a:srgbClr val="C00000"/>
                </a:solidFill>
                <a:ea typeface="+mj-ea"/>
                <a:cs typeface="+mj-cs"/>
              </a:rPr>
              <a:t>Методичне</a:t>
            </a:r>
            <a:r>
              <a:rPr lang="ru-RU" sz="4000" dirty="0" smtClean="0">
                <a:solidFill>
                  <a:srgbClr val="C00000"/>
                </a:solidFill>
                <a:ea typeface="+mj-ea"/>
                <a:cs typeface="+mj-cs"/>
              </a:rPr>
              <a:t> </a:t>
            </a:r>
            <a:r>
              <a:rPr lang="ru-RU" sz="4000" dirty="0" err="1" smtClean="0">
                <a:solidFill>
                  <a:srgbClr val="C00000"/>
                </a:solidFill>
                <a:ea typeface="+mj-ea"/>
                <a:cs typeface="+mj-cs"/>
              </a:rPr>
              <a:t>об´єднання</a:t>
            </a:r>
            <a:r>
              <a:rPr lang="ru-RU" sz="4000" dirty="0" smtClean="0">
                <a:solidFill>
                  <a:srgbClr val="C00000"/>
                </a:solidFill>
                <a:ea typeface="+mj-ea"/>
                <a:cs typeface="+mj-cs"/>
              </a:rPr>
              <a:t> </a:t>
            </a:r>
            <a:r>
              <a:rPr lang="ru-RU" sz="4000" dirty="0" err="1" smtClean="0">
                <a:solidFill>
                  <a:srgbClr val="C00000"/>
                </a:solidFill>
                <a:ea typeface="+mj-ea"/>
                <a:cs typeface="+mj-cs"/>
              </a:rPr>
              <a:t>природничо</a:t>
            </a:r>
            <a:r>
              <a:rPr lang="ru-RU" sz="4000" dirty="0" smtClean="0">
                <a:solidFill>
                  <a:srgbClr val="C00000"/>
                </a:solidFill>
                <a:ea typeface="+mj-ea"/>
                <a:cs typeface="+mj-cs"/>
              </a:rPr>
              <a:t>- </a:t>
            </a:r>
            <a:r>
              <a:rPr lang="ru-RU" sz="4000" dirty="0" err="1" smtClean="0">
                <a:solidFill>
                  <a:srgbClr val="C00000"/>
                </a:solidFill>
                <a:ea typeface="+mj-ea"/>
                <a:cs typeface="+mj-cs"/>
              </a:rPr>
              <a:t>математичних</a:t>
            </a:r>
            <a:r>
              <a:rPr lang="ru-RU" sz="4000" dirty="0" smtClean="0">
                <a:solidFill>
                  <a:srgbClr val="C00000"/>
                </a:solidFill>
                <a:ea typeface="+mj-ea"/>
                <a:cs typeface="+mj-cs"/>
              </a:rPr>
              <a:t> </a:t>
            </a:r>
            <a:r>
              <a:rPr lang="ru-RU" sz="4000" dirty="0" err="1" smtClean="0">
                <a:solidFill>
                  <a:srgbClr val="C00000"/>
                </a:solidFill>
                <a:ea typeface="+mj-ea"/>
                <a:cs typeface="+mj-cs"/>
              </a:rPr>
              <a:t>дисциплін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err="1" smtClean="0">
                <a:solidFill>
                  <a:srgbClr val="C00000"/>
                </a:solidFill>
                <a:latin typeface="+mn-lt"/>
              </a:rPr>
              <a:t>Завдання</a:t>
            </a:r>
            <a:endParaRPr lang="ru-RU" sz="4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47500" lnSpcReduction="20000"/>
          </a:bodyPr>
          <a:lstStyle/>
          <a:p>
            <a:r>
              <a:rPr lang="uk-UA" dirty="0" smtClean="0"/>
              <a:t>1.</a:t>
            </a:r>
            <a:r>
              <a:rPr lang="ru-RU" dirty="0" smtClean="0"/>
              <a:t>    </a:t>
            </a:r>
            <a:r>
              <a:rPr lang="uk-UA" dirty="0" smtClean="0"/>
              <a:t> Забезпечення методичного та психолого-педагогічного супроводів стандартизації якісної базової та повної загальної середньої освіти.</a:t>
            </a:r>
          </a:p>
          <a:p>
            <a:r>
              <a:rPr lang="uk-UA" dirty="0" smtClean="0"/>
              <a:t>2.     Запровадження гнучких моделей організації навчально-виховного процесу відповідно до здібностей та нахилів учнів.</a:t>
            </a:r>
          </a:p>
          <a:p>
            <a:r>
              <a:rPr lang="uk-UA" dirty="0" smtClean="0"/>
              <a:t>3.     Вдосконалення якості викладання предметів шляхом використання сучасних педагогічних та  інформаційних технологій .</a:t>
            </a:r>
          </a:p>
          <a:p>
            <a:r>
              <a:rPr lang="uk-UA" dirty="0" smtClean="0"/>
              <a:t>4.     Забезпечення умов для безперервного зростання рівня педагогічної майстерності вчителів через координацію зусиль методичних структур різного рівня.</a:t>
            </a:r>
          </a:p>
          <a:p>
            <a:r>
              <a:rPr lang="uk-UA" dirty="0" smtClean="0"/>
              <a:t>5.     Розвивати інтерес учнів до науково-дослідницької та експериментальної роботи.</a:t>
            </a:r>
          </a:p>
          <a:p>
            <a:r>
              <a:rPr lang="uk-UA" dirty="0" smtClean="0"/>
              <a:t>6.     Продовжувати роботу по обладнанню навчальних кабінетів у відповідності із вимогами чинного законодавства.</a:t>
            </a:r>
          </a:p>
          <a:p>
            <a:r>
              <a:rPr lang="uk-UA" dirty="0" smtClean="0"/>
              <a:t>7.     Орієнтувати </a:t>
            </a:r>
            <a:r>
              <a:rPr lang="uk-UA" dirty="0" err="1" smtClean="0"/>
              <a:t>допрофільну</a:t>
            </a:r>
            <a:r>
              <a:rPr lang="uk-UA" dirty="0" smtClean="0"/>
              <a:t> та профільну спеціалізацію школи у контексті задоволення реальних потреб учнів, батьків, громадськості.</a:t>
            </a:r>
          </a:p>
          <a:p>
            <a:r>
              <a:rPr lang="uk-UA" dirty="0" smtClean="0"/>
              <a:t>8.     Використовувати системний підхід до організації роботи зі здібними та обдарованими учнями.</a:t>
            </a:r>
          </a:p>
          <a:p>
            <a:r>
              <a:rPr lang="uk-UA" dirty="0" smtClean="0"/>
              <a:t>9.      Продовжувати самоосвіту педагогів, особливо шляхом вивчення матеріалів педагогічної преси, науково - практичних семінарів, навчання на курсах підвищення кваліфікації, обміну з колегами.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332656"/>
            <a:ext cx="828092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78595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Засідання членів </a:t>
            </a:r>
            <a:r>
              <a:rPr lang="uk-UA" dirty="0" err="1" smtClean="0"/>
              <a:t>МО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ru-RU" sz="1600" b="1" dirty="0" err="1" smtClean="0">
                <a:latin typeface="+mn-lt"/>
              </a:rPr>
              <a:t>Засідання</a:t>
            </a:r>
            <a:r>
              <a:rPr lang="ru-RU" sz="1600" b="1" dirty="0" smtClean="0">
                <a:latin typeface="+mn-lt"/>
              </a:rPr>
              <a:t> №1</a:t>
            </a:r>
            <a:r>
              <a:rPr lang="uk-UA" sz="1600" dirty="0" smtClean="0">
                <a:latin typeface="+mn-lt"/>
              </a:rPr>
              <a:t/>
            </a:r>
            <a:br>
              <a:rPr lang="uk-UA" sz="1600" dirty="0" smtClean="0">
                <a:latin typeface="+mn-lt"/>
              </a:rPr>
            </a:br>
            <a:r>
              <a:rPr lang="ru-RU" sz="1600" b="1" dirty="0" smtClean="0">
                <a:latin typeface="+mn-lt"/>
              </a:rPr>
              <a:t>Тема</a:t>
            </a:r>
            <a:r>
              <a:rPr lang="uk-UA" sz="1600" b="1" dirty="0" smtClean="0">
                <a:latin typeface="+mn-lt"/>
              </a:rPr>
              <a:t>.</a:t>
            </a:r>
            <a:r>
              <a:rPr lang="ru-RU" sz="1600" dirty="0" smtClean="0">
                <a:latin typeface="+mn-lt"/>
              </a:rPr>
              <a:t> </a:t>
            </a:r>
            <a:r>
              <a:rPr lang="uk-UA" sz="1600" dirty="0" smtClean="0">
                <a:latin typeface="+mn-lt"/>
              </a:rPr>
              <a:t>П</a:t>
            </a:r>
            <a:r>
              <a:rPr lang="ru-RU" sz="1600" dirty="0" err="1" smtClean="0">
                <a:latin typeface="+mn-lt"/>
              </a:rPr>
              <a:t>ро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підсумки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роботи</a:t>
            </a:r>
            <a:r>
              <a:rPr lang="ru-RU" sz="1600" dirty="0" smtClean="0">
                <a:latin typeface="+mn-lt"/>
              </a:rPr>
              <a:t> МО </a:t>
            </a:r>
            <a:r>
              <a:rPr lang="ru-RU" sz="1600" dirty="0" err="1" smtClean="0">
                <a:latin typeface="+mn-lt"/>
              </a:rPr>
              <a:t>вчителів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природничо-математичн</a:t>
            </a:r>
            <a:r>
              <a:rPr lang="uk-UA" sz="1600" dirty="0" err="1" smtClean="0">
                <a:latin typeface="+mn-lt"/>
              </a:rPr>
              <a:t>их</a:t>
            </a:r>
            <a:r>
              <a:rPr lang="uk-UA" sz="1600" dirty="0" smtClean="0">
                <a:latin typeface="+mn-lt"/>
              </a:rPr>
              <a:t>  дисциплін  </a:t>
            </a:r>
            <a:r>
              <a:rPr lang="ru-RU" sz="1600" dirty="0" smtClean="0">
                <a:latin typeface="+mn-lt"/>
              </a:rPr>
              <a:t>за 201</a:t>
            </a:r>
            <a:r>
              <a:rPr lang="uk-UA" sz="1600" dirty="0" smtClean="0">
                <a:latin typeface="+mn-lt"/>
              </a:rPr>
              <a:t>5</a:t>
            </a:r>
            <a:r>
              <a:rPr lang="ru-RU" sz="1600" dirty="0" smtClean="0">
                <a:latin typeface="+mn-lt"/>
              </a:rPr>
              <a:t>-201</a:t>
            </a:r>
            <a:r>
              <a:rPr lang="uk-UA" sz="1600" dirty="0" smtClean="0">
                <a:latin typeface="+mn-lt"/>
              </a:rPr>
              <a:t>6</a:t>
            </a:r>
            <a:r>
              <a:rPr lang="ru-RU" sz="1600" dirty="0" smtClean="0">
                <a:latin typeface="+mn-lt"/>
              </a:rPr>
              <a:t> н.р. та </a:t>
            </a:r>
            <a:r>
              <a:rPr lang="ru-RU" sz="1600" dirty="0" err="1" smtClean="0">
                <a:latin typeface="+mn-lt"/>
              </a:rPr>
              <a:t>перспективи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діяльності</a:t>
            </a:r>
            <a:r>
              <a:rPr lang="ru-RU" sz="1600" dirty="0" smtClean="0">
                <a:latin typeface="+mn-lt"/>
              </a:rPr>
              <a:t> на 201</a:t>
            </a:r>
            <a:r>
              <a:rPr lang="uk-UA" sz="1600" dirty="0" smtClean="0">
                <a:latin typeface="+mn-lt"/>
              </a:rPr>
              <a:t>6</a:t>
            </a:r>
            <a:r>
              <a:rPr lang="ru-RU" sz="1600" dirty="0" smtClean="0">
                <a:latin typeface="+mn-lt"/>
              </a:rPr>
              <a:t>-201</a:t>
            </a:r>
            <a:r>
              <a:rPr lang="uk-UA" sz="1600" dirty="0" smtClean="0">
                <a:latin typeface="+mn-lt"/>
              </a:rPr>
              <a:t>7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smtClean="0">
                <a:latin typeface="+mn-lt"/>
              </a:rPr>
              <a:t>н.р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600" b="1" dirty="0" err="1" smtClean="0">
                <a:latin typeface="+mn-lt"/>
              </a:rPr>
              <a:t>Засідання</a:t>
            </a:r>
            <a:r>
              <a:rPr lang="ru-RU" sz="1600" b="1" dirty="0" smtClean="0">
                <a:latin typeface="+mn-lt"/>
              </a:rPr>
              <a:t> №</a:t>
            </a:r>
            <a:r>
              <a:rPr lang="uk-UA" sz="1600" b="1" dirty="0" smtClean="0">
                <a:latin typeface="+mn-lt"/>
              </a:rPr>
              <a:t>2</a:t>
            </a:r>
            <a:r>
              <a:rPr lang="ru-RU" sz="1600" dirty="0" smtClean="0">
                <a:latin typeface="+mn-lt"/>
              </a:rPr>
              <a:t> </a:t>
            </a:r>
            <a:r>
              <a:rPr lang="uk-UA" sz="1600" dirty="0" smtClean="0">
                <a:latin typeface="+mn-lt"/>
              </a:rPr>
              <a:t/>
            </a:r>
            <a:br>
              <a:rPr lang="uk-UA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 </a:t>
            </a:r>
            <a:r>
              <a:rPr lang="ru-RU" sz="1600" b="1" dirty="0" smtClean="0">
                <a:latin typeface="+mn-lt"/>
              </a:rPr>
              <a:t>Тема:</a:t>
            </a:r>
            <a:r>
              <a:rPr lang="ru-RU" sz="1600" dirty="0" smtClean="0">
                <a:latin typeface="+mn-lt"/>
              </a:rPr>
              <a:t>  «</a:t>
            </a:r>
            <a:r>
              <a:rPr lang="ru-RU" sz="1600" dirty="0" err="1" smtClean="0">
                <a:latin typeface="+mn-lt"/>
              </a:rPr>
              <a:t>Розвиток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інформаційних</a:t>
            </a:r>
            <a:r>
              <a:rPr lang="ru-RU" sz="1600" dirty="0" smtClean="0">
                <a:latin typeface="+mn-lt"/>
              </a:rPr>
              <a:t> компетентностей </a:t>
            </a:r>
            <a:r>
              <a:rPr lang="ru-RU" sz="1600" dirty="0" err="1" smtClean="0">
                <a:latin typeface="+mn-lt"/>
              </a:rPr>
              <a:t>учнів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засобами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сучасних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комунікацій</a:t>
            </a:r>
            <a:r>
              <a:rPr lang="ru-RU" sz="1600" dirty="0" smtClean="0">
                <a:latin typeface="+mn-lt"/>
              </a:rPr>
              <a:t>»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11" name="Содержимое 10" descr="IMG_03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214554"/>
            <a:ext cx="4038600" cy="3028950"/>
          </a:xfrm>
        </p:spPr>
      </p:pic>
      <p:pic>
        <p:nvPicPr>
          <p:cNvPr id="12" name="Содержимое 11" descr="IMG_03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221455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50"/>
                </a:solidFill>
              </a:rPr>
              <a:t>Районна творча група вчителів математики</a:t>
            </a:r>
            <a:endParaRPr lang="uk-UA" dirty="0">
              <a:solidFill>
                <a:srgbClr val="00B050"/>
              </a:solidFill>
            </a:endParaRPr>
          </a:p>
        </p:txBody>
      </p:sp>
      <p:pic>
        <p:nvPicPr>
          <p:cNvPr id="8" name="Содержимое 7" descr="DSCN09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Члени</a:t>
            </a:r>
          </a:p>
          <a:p>
            <a:r>
              <a:rPr lang="uk-UA" sz="2800" dirty="0" err="1" smtClean="0"/>
              <a:t>Козяр</a:t>
            </a:r>
            <a:r>
              <a:rPr lang="uk-UA" sz="2800" dirty="0" smtClean="0"/>
              <a:t> О.С.</a:t>
            </a:r>
          </a:p>
          <a:p>
            <a:r>
              <a:rPr lang="uk-UA" sz="2800" dirty="0" smtClean="0"/>
              <a:t>Моргун О.В.</a:t>
            </a:r>
          </a:p>
          <a:p>
            <a:r>
              <a:rPr lang="uk-UA" sz="2800" dirty="0" smtClean="0"/>
              <a:t>Мороз О.С.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Районний турнір юних математиків та хіміків</a:t>
            </a: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Содержимое 7" descr="DSCN094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85926"/>
            <a:ext cx="4038600" cy="3591730"/>
          </a:xfrm>
        </p:spPr>
      </p:pic>
      <p:pic>
        <p:nvPicPr>
          <p:cNvPr id="9" name="Содержимое 8" descr="IMG_032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1"/>
            <a:ext cx="3394472" cy="37576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727190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C00000"/>
                </a:solidFill>
              </a:rPr>
              <a:t>Інтернет – конференції ВГ “ </a:t>
            </a:r>
            <a:r>
              <a:rPr lang="uk-UA" sz="3200" dirty="0" err="1" smtClean="0">
                <a:solidFill>
                  <a:srgbClr val="C00000"/>
                </a:solidFill>
              </a:rPr>
              <a:t>Основа”</a:t>
            </a:r>
            <a:endParaRPr lang="uk-UA" sz="3200" dirty="0">
              <a:solidFill>
                <a:srgbClr val="C00000"/>
              </a:solidFill>
            </a:endParaRPr>
          </a:p>
        </p:txBody>
      </p:sp>
      <p:pic>
        <p:nvPicPr>
          <p:cNvPr id="10" name="Содержимое 9" descr="IMG_20161023_140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4146564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57200" y="2500306"/>
            <a:ext cx="3008313" cy="3625857"/>
          </a:xfrm>
        </p:spPr>
        <p:txBody>
          <a:bodyPr/>
          <a:lstStyle/>
          <a:p>
            <a:r>
              <a:rPr lang="uk-UA" sz="1600" dirty="0" smtClean="0">
                <a:solidFill>
                  <a:srgbClr val="00B0F0"/>
                </a:solidFill>
              </a:rPr>
              <a:t>Мороз О.С. “ Формування соціальної компетентності на уроках математики у середній </a:t>
            </a:r>
            <a:r>
              <a:rPr lang="uk-UA" sz="1600" dirty="0" err="1" smtClean="0">
                <a:solidFill>
                  <a:srgbClr val="00B0F0"/>
                </a:solidFill>
              </a:rPr>
              <a:t>школі”</a:t>
            </a:r>
            <a:endParaRPr lang="uk-UA" sz="1600" dirty="0" smtClean="0">
              <a:solidFill>
                <a:srgbClr val="00B0F0"/>
              </a:solidFill>
            </a:endParaRPr>
          </a:p>
          <a:p>
            <a:endParaRPr lang="uk-UA" dirty="0" smtClean="0"/>
          </a:p>
          <a:p>
            <a:r>
              <a:rPr lang="uk-UA" sz="1600" dirty="0" err="1" smtClean="0">
                <a:solidFill>
                  <a:srgbClr val="0070C0"/>
                </a:solidFill>
              </a:rPr>
              <a:t>Г</a:t>
            </a:r>
            <a:r>
              <a:rPr lang="uk-UA" sz="1600" dirty="0" err="1" smtClean="0">
                <a:solidFill>
                  <a:srgbClr val="0070C0"/>
                </a:solidFill>
              </a:rPr>
              <a:t>ончарова</a:t>
            </a:r>
            <a:r>
              <a:rPr lang="uk-UA" sz="1600" dirty="0" smtClean="0">
                <a:solidFill>
                  <a:srgbClr val="0070C0"/>
                </a:solidFill>
              </a:rPr>
              <a:t> В.А. “ Реалізація </a:t>
            </a:r>
            <a:r>
              <a:rPr lang="uk-UA" sz="1600" dirty="0" err="1" smtClean="0">
                <a:solidFill>
                  <a:srgbClr val="0070C0"/>
                </a:solidFill>
              </a:rPr>
              <a:t>компетентнісного</a:t>
            </a:r>
            <a:r>
              <a:rPr lang="uk-UA" sz="1600" dirty="0" smtClean="0">
                <a:solidFill>
                  <a:srgbClr val="0070C0"/>
                </a:solidFill>
              </a:rPr>
              <a:t> підходу на </a:t>
            </a:r>
            <a:r>
              <a:rPr lang="uk-UA" sz="1600" dirty="0" err="1" smtClean="0">
                <a:solidFill>
                  <a:srgbClr val="0070C0"/>
                </a:solidFill>
              </a:rPr>
              <a:t>уроці”</a:t>
            </a:r>
            <a:endParaRPr lang="uk-UA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10602524" flipV="1">
            <a:off x="494486" y="1714173"/>
            <a:ext cx="8229600" cy="2215026"/>
          </a:xfrm>
        </p:spPr>
        <p:txBody>
          <a:bodyPr>
            <a:normAutofit fontScale="90000"/>
          </a:bodyPr>
          <a:lstStyle/>
          <a:p>
            <a:r>
              <a:rPr lang="uk-UA" sz="2800" dirty="0" err="1" smtClean="0">
                <a:solidFill>
                  <a:srgbClr val="C00000"/>
                </a:solidFill>
              </a:rPr>
              <a:t>Гончарова</a:t>
            </a:r>
            <a:r>
              <a:rPr lang="uk-UA" sz="2800" dirty="0" smtClean="0">
                <a:solidFill>
                  <a:srgbClr val="C00000"/>
                </a:solidFill>
              </a:rPr>
              <a:t> В.А. </a:t>
            </a:r>
            <a:r>
              <a:rPr lang="uk-UA" sz="2800" dirty="0" smtClean="0"/>
              <a:t>Інтерактивний інструментарій сучасного уроку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>
                <a:solidFill>
                  <a:srgbClr val="C00000"/>
                </a:solidFill>
              </a:rPr>
              <a:t>Денисенко А.О. </a:t>
            </a:r>
            <a:r>
              <a:rPr lang="uk-UA" sz="2800" dirty="0" smtClean="0"/>
              <a:t>Використання інформаційно-комунікативних технологій на уроках хімії та біології</a:t>
            </a:r>
            <a:endParaRPr lang="uk-UA" sz="2800" dirty="0"/>
          </a:p>
        </p:txBody>
      </p:sp>
      <p:pic>
        <p:nvPicPr>
          <p:cNvPr id="7" name="Содержимое 6" descr="customLog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357166"/>
            <a:ext cx="5524500" cy="1104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err="1" smtClean="0">
                <a:solidFill>
                  <a:srgbClr val="C00000"/>
                </a:solidFill>
              </a:rPr>
              <a:t>Козяр</a:t>
            </a:r>
            <a:r>
              <a:rPr lang="uk-UA" sz="2800" b="1" dirty="0" smtClean="0">
                <a:solidFill>
                  <a:srgbClr val="C00000"/>
                </a:solidFill>
              </a:rPr>
              <a:t> О.С стала переможцем телевізійної гри для школярів “ 12 балів ”! </a:t>
            </a:r>
            <a:endParaRPr lang="uk-UA" sz="28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MG_20161023_175702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9185" y="1428737"/>
            <a:ext cx="6250336" cy="40005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95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Завдання</vt:lpstr>
      <vt:lpstr>  Засідання членів МО Засідання №1 Тема. Про підсумки роботи МО вчителів природничо-математичних  дисциплін  за 2015-2016 н.р. та перспективи діяльності на 2016-2017 н.р. Засідання №2   Тема:  «Розвиток інформаційних компетентностей учнів засобами сучасних комунікацій»  </vt:lpstr>
      <vt:lpstr>Районна творча група вчителів математики</vt:lpstr>
      <vt:lpstr>Районний турнір юних математиків та хіміків</vt:lpstr>
      <vt:lpstr>Інтернет – конференції ВГ “ Основа”</vt:lpstr>
      <vt:lpstr>Гончарова В.А. Інтерактивний інструментарій сучасного уроку Денисенко А.О. Використання інформаційно-комунікативних технологій на уроках хімії та біології</vt:lpstr>
      <vt:lpstr>Козяр О.С стала переможцем телевізійної гри для школярів “ 12 балів ”!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Вита</cp:lastModifiedBy>
  <cp:revision>39</cp:revision>
  <dcterms:created xsi:type="dcterms:W3CDTF">2013-07-29T17:42:42Z</dcterms:created>
  <dcterms:modified xsi:type="dcterms:W3CDTF">2016-10-23T17:28:20Z</dcterms:modified>
</cp:coreProperties>
</file>