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7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911708953047603E-2"/>
          <c:y val="4.4861391929187304E-2"/>
          <c:w val="0.7436214396811518"/>
          <c:h val="0.711993889477222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призери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ІІ етап</c:v>
                </c:pt>
                <c:pt idx="1">
                  <c:v>ІІІетап</c:v>
                </c:pt>
                <c:pt idx="2">
                  <c:v>ІІ-ІІІ етап конкурсу в ман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переможці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ІІ етап</c:v>
                </c:pt>
                <c:pt idx="1">
                  <c:v>ІІІетап</c:v>
                </c:pt>
                <c:pt idx="2">
                  <c:v>ІІ-ІІІ етап конкурсу в ман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axId val="73937664"/>
        <c:axId val="73939200"/>
      </c:barChart>
      <c:catAx>
        <c:axId val="73937664"/>
        <c:scaling>
          <c:orientation val="minMax"/>
        </c:scaling>
        <c:axPos val="b"/>
        <c:tickLblPos val="nextTo"/>
        <c:crossAx val="73939200"/>
        <c:crosses val="autoZero"/>
        <c:auto val="1"/>
        <c:lblAlgn val="ctr"/>
        <c:lblOffset val="100"/>
      </c:catAx>
      <c:valAx>
        <c:axId val="73939200"/>
        <c:scaling>
          <c:orientation val="minMax"/>
        </c:scaling>
        <c:axPos val="l"/>
        <c:majorGridlines/>
        <c:numFmt formatCode="General" sourceLinked="1"/>
        <c:tickLblPos val="nextTo"/>
        <c:crossAx val="7393766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8e3a0843fd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689600" cy="863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Бирзул</a:t>
            </a:r>
            <a:r>
              <a:rPr lang="ru-RU" sz="3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Оксана </a:t>
            </a:r>
            <a:r>
              <a:rPr lang="ru-RU" sz="3600" kern="10" dirty="0" err="1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Василівна</a:t>
            </a:r>
            <a:r>
              <a:rPr lang="ru-RU" sz="3600" kern="10" dirty="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7" name="WordArt 11"/>
          <p:cNvSpPr>
            <a:spLocks noChangeArrowheads="1" noChangeShapeType="1" noTextEdit="1"/>
          </p:cNvSpPr>
          <p:nvPr/>
        </p:nvSpPr>
        <p:spPr bwMode="auto">
          <a:xfrm>
            <a:off x="5076825" y="4149725"/>
            <a:ext cx="3384550" cy="50323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WordArt 13"/>
          <p:cNvSpPr>
            <a:spLocks noChangeArrowheads="1" noChangeShapeType="1" noTextEdit="1"/>
          </p:cNvSpPr>
          <p:nvPr/>
        </p:nvSpPr>
        <p:spPr bwMode="auto">
          <a:xfrm>
            <a:off x="395288" y="6137275"/>
            <a:ext cx="37449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2159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357298"/>
            <a:ext cx="4500562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kern="10" dirty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Учитель </a:t>
            </a:r>
            <a:r>
              <a:rPr lang="ru-RU" sz="2800" i="1" kern="10" dirty="0" err="1" smtClean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історії</a:t>
            </a:r>
            <a:r>
              <a:rPr lang="ru-RU" sz="2800" i="1" kern="10" dirty="0" smtClean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та </a:t>
            </a:r>
            <a:r>
              <a:rPr lang="uk-UA" sz="2800" i="1" kern="10" dirty="0" err="1" smtClean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</a:t>
            </a:r>
            <a:r>
              <a:rPr lang="ru-RU" sz="2800" i="1" kern="10" dirty="0" err="1" smtClean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равознавства</a:t>
            </a:r>
            <a:r>
              <a:rPr lang="ru-RU" sz="2800" i="1" kern="10" dirty="0" smtClean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Златопільської</a:t>
            </a:r>
            <a:r>
              <a:rPr lang="ru-RU" sz="2800" i="1" kern="10" dirty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i="1" kern="10" dirty="0" err="1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гімназії</a:t>
            </a:r>
            <a:endParaRPr lang="ru-RU" sz="2800" i="1" kern="10" dirty="0">
              <a:ln w="2159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i="1" kern="10" dirty="0">
                <a:ln w="2159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м. Новомиргорода</a:t>
            </a:r>
          </a:p>
          <a:p>
            <a:pPr algn="ctr">
              <a:defRPr/>
            </a:pPr>
            <a:endParaRPr lang="ru-RU" sz="2800" i="1" kern="10" dirty="0">
              <a:ln w="2159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143248"/>
            <a:ext cx="4572032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Попереднє рішення атестаційної комісії: </a:t>
            </a:r>
          </a:p>
          <a:p>
            <a:pPr algn="ctr">
              <a:defRPr/>
            </a:pPr>
            <a:r>
              <a:rPr lang="uk-UA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підтверджено  кваліфікаційну категорію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«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спеціаліст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вищої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категорії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»,</a:t>
            </a:r>
          </a:p>
          <a:p>
            <a:pPr algn="ctr">
              <a:defRPr/>
            </a:pP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педагогічне  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звання</a:t>
            </a:r>
          </a:p>
          <a:p>
            <a:pPr algn="ctr">
              <a:defRPr/>
            </a:pPr>
            <a:r>
              <a:rPr lang="uk-UA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</a:t>
            </a:r>
            <a:r>
              <a:rPr lang="uk-UA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“вчитель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- </a:t>
            </a:r>
            <a:r>
              <a:rPr lang="uk-UA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методист”</a:t>
            </a:r>
            <a:endParaRPr lang="uk-UA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Miriam Fixed" pitchFamily="49" charset="-79"/>
            </a:endParaRPr>
          </a:p>
          <a:p>
            <a:pPr algn="ctr">
              <a:defRPr/>
            </a:pPr>
            <a:r>
              <a:rPr lang="uk-UA" b="1" u="sng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Атестується на: </a:t>
            </a:r>
          </a:p>
          <a:p>
            <a:pPr algn="ctr">
              <a:defRPr/>
            </a:pP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відповідність раніше присвоєній кваліфікаційній  категорії </a:t>
            </a:r>
          </a:p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«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спеціаліст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вищої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категорії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» </a:t>
            </a:r>
          </a:p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та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 педагогічного  звання</a:t>
            </a:r>
          </a:p>
          <a:p>
            <a:pPr algn="ctr">
              <a:defRPr/>
            </a:pPr>
            <a:r>
              <a:rPr lang="uk-UA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“вчитель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 - </a:t>
            </a:r>
            <a:r>
              <a:rPr lang="uk-UA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Miriam Fixed" pitchFamily="49" charset="-79"/>
              </a:rPr>
              <a:t>методист”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Miriam Fixed" pitchFamily="49" charset="-79"/>
            </a:endParaRPr>
          </a:p>
          <a:p>
            <a:pPr>
              <a:defRPr/>
            </a:pPr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Miriam Fixed" pitchFamily="49" charset="-79"/>
            </a:endParaRPr>
          </a:p>
        </p:txBody>
      </p:sp>
      <p:pic>
        <p:nvPicPr>
          <p:cNvPr id="11" name="Picture 4" descr="D:\Фото\Fkm,jv\11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524000"/>
            <a:ext cx="3733799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Результати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   </a:t>
            </a: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Всеукраїнських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учнівських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  </a:t>
            </a: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олімпіад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з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історї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 та </a:t>
            </a: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правознавства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, </a:t>
            </a:r>
            <a:r>
              <a:rPr lang="ru-RU" sz="3600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учнівських</a:t>
            </a: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> конкурсов</a:t>
            </a:r>
            <a:r>
              <a:rPr lang="ru-RU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/>
            </a:r>
            <a:br>
              <a:rPr lang="ru-RU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</a:br>
            <a:endParaRPr lang="ru-RU" dirty="0">
              <a:latin typeface="Franklin Gothic Medium Con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172200" y="3810000"/>
            <a:ext cx="2667000" cy="2667000"/>
            <a:chOff x="1219204" y="533404"/>
            <a:chExt cx="2342926" cy="224401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219204" y="533404"/>
              <a:ext cx="2342926" cy="224401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84929" y="599129"/>
              <a:ext cx="2211476" cy="2112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248400" y="1600200"/>
            <a:ext cx="2495321" cy="2286000"/>
            <a:chOff x="5029203" y="1142998"/>
            <a:chExt cx="2495321" cy="142619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29203" y="1142998"/>
              <a:ext cx="2495321" cy="1426191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5070975" y="1184770"/>
              <a:ext cx="2411777" cy="1342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3600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  <a:t/>
            </a:r>
            <a:br>
              <a:rPr lang="ru-RU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itchFamily="34" charset="0"/>
              </a:rPr>
            </a:br>
            <a:endParaRPr lang="ru-RU" dirty="0">
              <a:latin typeface="Franklin Gothic Medium Cond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r>
              <a:rPr lang="uk-UA" dirty="0" smtClean="0"/>
              <a:t>()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286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Методична робота</a:t>
            </a:r>
            <a:endParaRPr lang="ru-RU" sz="3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09600" y="1066800"/>
            <a:ext cx="2819400" cy="2429791"/>
            <a:chOff x="2667004" y="-113108"/>
            <a:chExt cx="2841454" cy="130227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67004" y="59426"/>
              <a:ext cx="2841454" cy="1129745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706297" y="-113108"/>
              <a:ext cx="2762868" cy="1262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8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19800" y="4343400"/>
            <a:ext cx="2686273" cy="2286000"/>
            <a:chOff x="2990628" y="2286003"/>
            <a:chExt cx="2229073" cy="148546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990628" y="2286003"/>
              <a:ext cx="2229073" cy="1485460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034136" y="2329511"/>
              <a:ext cx="2142057" cy="1398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09601" y="762001"/>
            <a:ext cx="4267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 smtClean="0"/>
              <a:t>Голова  методичного об’єднання вчителів суспільно – гуманітарних дисциплін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9600" y="35052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Член </a:t>
            </a:r>
            <a:r>
              <a:rPr lang="uk-UA" dirty="0" smtClean="0"/>
              <a:t>журі ІІІ </a:t>
            </a:r>
            <a:r>
              <a:rPr lang="uk-UA" dirty="0" smtClean="0"/>
              <a:t>етапу</a:t>
            </a:r>
          </a:p>
          <a:p>
            <a:r>
              <a:rPr lang="uk-UA" dirty="0" smtClean="0"/>
              <a:t> Всеукраїнського конкурсу </a:t>
            </a:r>
          </a:p>
          <a:p>
            <a:r>
              <a:rPr lang="uk-UA" dirty="0" err="1" smtClean="0"/>
              <a:t>“</a:t>
            </a:r>
            <a:r>
              <a:rPr lang="uk-UA" dirty="0" err="1" smtClean="0"/>
              <a:t>Учитель-року”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29200" y="304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Член журі </a:t>
            </a:r>
            <a:r>
              <a:rPr lang="en-US" dirty="0" smtClean="0"/>
              <a:t>IV </a:t>
            </a:r>
            <a:r>
              <a:rPr lang="uk-UA" dirty="0" smtClean="0"/>
              <a:t>етапу </a:t>
            </a:r>
            <a:r>
              <a:rPr lang="uk-UA" dirty="0" smtClean="0"/>
              <a:t>Всеукраїнської олімпіади з історії (2015р.)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91200" y="3124199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Лауреат </a:t>
            </a:r>
            <a:r>
              <a:rPr lang="uk-UA" dirty="0" smtClean="0"/>
              <a:t>обласного </a:t>
            </a:r>
            <a:r>
              <a:rPr lang="uk-UA" dirty="0" smtClean="0"/>
              <a:t>ярмарку </a:t>
            </a:r>
            <a:r>
              <a:rPr lang="uk-UA" dirty="0" err="1" smtClean="0"/>
              <a:t>“Освітянські</a:t>
            </a:r>
            <a:r>
              <a:rPr lang="uk-UA" dirty="0" smtClean="0"/>
              <a:t> обрії </a:t>
            </a:r>
            <a:r>
              <a:rPr lang="uk-UA" dirty="0" err="1" smtClean="0"/>
              <a:t>Кіровоградщини-</a:t>
            </a:r>
            <a:r>
              <a:rPr lang="uk-UA" dirty="0" smtClean="0"/>
              <a:t> 2013”    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4495800"/>
            <a:ext cx="266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</a:t>
            </a:r>
            <a:r>
              <a:rPr lang="uk-UA" dirty="0" smtClean="0"/>
              <a:t>часник  міжнародного </a:t>
            </a:r>
          </a:p>
          <a:p>
            <a:r>
              <a:rPr lang="uk-UA" dirty="0" smtClean="0"/>
              <a:t>семінару-тренінгу  </a:t>
            </a:r>
            <a:r>
              <a:rPr lang="uk-UA" dirty="0" err="1" smtClean="0"/>
              <a:t>“Демократичне</a:t>
            </a:r>
            <a:r>
              <a:rPr lang="uk-UA" dirty="0" smtClean="0"/>
              <a:t> врядування у </a:t>
            </a:r>
            <a:r>
              <a:rPr lang="uk-UA" dirty="0" err="1" smtClean="0"/>
              <a:t>школі”</a:t>
            </a:r>
            <a:r>
              <a:rPr lang="uk-UA" dirty="0" smtClean="0"/>
              <a:t> за підтримки Міністерства закордонних справ Норвегії    (2014р. )</a:t>
            </a:r>
            <a:endParaRPr lang="ru-RU" dirty="0"/>
          </a:p>
        </p:txBody>
      </p:sp>
      <p:pic>
        <p:nvPicPr>
          <p:cNvPr id="24" name="Picture 2" descr="C:\Documents and Settings\Loner\Мои документы\DSC_127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19200"/>
            <a:ext cx="2819400" cy="1879599"/>
          </a:xfrm>
          <a:prstGeom prst="rect">
            <a:avLst/>
          </a:prstGeom>
          <a:noFill/>
        </p:spPr>
      </p:pic>
      <p:pic>
        <p:nvPicPr>
          <p:cNvPr id="26" name="Picture 2" descr="C:\Documents and Settings\Loner\Мои документы\DSC_070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58789"/>
            <a:ext cx="2819400" cy="2094411"/>
          </a:xfrm>
          <a:prstGeom prst="rect">
            <a:avLst/>
          </a:prstGeom>
          <a:noFill/>
        </p:spPr>
      </p:pic>
      <p:pic>
        <p:nvPicPr>
          <p:cNvPr id="27" name="Содержимое 3" descr="Рисунок1.jpg"/>
          <p:cNvPicPr>
            <a:picLocks noChangeAspect="1"/>
          </p:cNvPicPr>
          <p:nvPr/>
        </p:nvPicPr>
        <p:blipFill>
          <a:blip r:embed="rId6">
            <a:lum bright="-20000" contrast="-10000"/>
          </a:blip>
          <a:srcRect l="42135" t="29241" r="34218" b="27797"/>
          <a:stretch>
            <a:fillRect/>
          </a:stretch>
        </p:blipFill>
        <p:spPr bwMode="auto">
          <a:xfrm>
            <a:off x="3505200" y="2362200"/>
            <a:ext cx="22098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115</Words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  Результати   Всеукраїнських учнівських  олімпіад з історї та правознавства, учнівських конкурсов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Loner-XP</cp:lastModifiedBy>
  <cp:revision>29</cp:revision>
  <dcterms:modified xsi:type="dcterms:W3CDTF">2016-02-09T10:22:28Z</dcterms:modified>
</cp:coreProperties>
</file>